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5" r:id="rId2"/>
  </p:sldMasterIdLst>
  <p:sldIdLst>
    <p:sldId id="2109" r:id="rId3"/>
    <p:sldId id="2050" r:id="rId4"/>
    <p:sldId id="202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76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9CC58-220D-4C5D-95BF-686E52AADD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85978-F1DB-4700-BA3F-388853F95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39D2F-4411-4DBE-8F32-741C2B351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D67CC-980B-4463-B663-AE6143415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E10A0-3CAD-4FE2-A7A7-10F679D4C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0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506D7-E834-46C0-85AD-6BE1C8B98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29A6F6-E094-41B7-B4C4-AF7A0E4549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2BED7-98F7-4CA7-9033-DA5B11C56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5184F-8CA7-4F75-A410-F36DF88DC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658BE-CA76-4596-B1BB-2C34BAF4B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99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10CFC0-4774-4B88-991A-3266792310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9C946-58DF-4299-BF5A-DBA6FA794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89E57-5829-4F23-B4EB-5E5E3BD12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62DB-8998-4E7B-A66B-79ED9988E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794F9-44E3-4453-AC95-643330FD7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328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C26E1-F508-44EB-8D7D-F7E73053BE0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1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A8D09-F37E-4CB0-A403-07662E31E4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780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5448A-31A1-4463-8D00-C086D20C498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497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8E95D-EBA6-43C1-B783-846467EE04E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169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CB4E6-847F-4A8C-9695-986A3BCB192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36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CE68C-E89A-446A-9E15-DE4DD2C678E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1203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4785F-D9B8-447B-953A-CD6F7356B2A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6991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FE36D-027E-453B-821F-11069171DE9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0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11484-8421-4D2F-9AFA-6284A3A69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5181-5CF2-4159-B8AE-EDA1D9CD9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9A1FA-A31A-41B8-B9CB-738FAE146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D94CD-0B5F-4E92-8161-1001D607D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C6DE4-A7AB-497C-BAC3-F57445DE5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730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3E91D-FBF7-4098-95BE-3BAC5E4CA4F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138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E31EE-58E5-4D0F-9FEE-187D3367D0E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580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1AFAF-44E8-4C2D-968F-3DFA494FDDC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10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A46DF-E9A7-40A7-BE99-28FCBD1E8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38E5E1-F5A1-4625-B196-688434E09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19F3A-B001-46B7-A359-DAFB3078E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9B4D8-980F-4AAA-B649-898C0765D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106FA-4B11-4865-9D04-BC71BC0C9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059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29167-2DD9-4807-A537-7399314B3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FCD7A-BDF4-4B00-82BE-48842AC73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F5676-F5C5-4711-A7B8-8481454E7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792A9-1EBF-404B-BF4E-114A5734D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13628-BFF2-48A6-8730-951243A53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732114-16EB-409E-B16C-0CDF9F069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130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C5F85-62B6-4947-97EB-5043B36E4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280C2B-EB82-4C9C-BC5D-612497FD0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DA4EFF-0897-444C-BA98-20E1D4561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7A4FCA-109A-4533-814F-2E13D3E393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EF3BFF-138E-4E44-9AB8-1CC67C6D1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3D2D3F-E043-4575-A7E7-D3E151BC3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D71710-B54F-44F6-902A-8E267460F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A0ED30-401D-4D16-9FCE-8A5D4ADD8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29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7439F-B851-45BA-91B1-7C9158575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E588C5-571A-49E8-9F76-8223A2C17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4C4818-F929-43ED-9212-C733AF02A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4C082A-651E-421E-9E69-E16231495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71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E200A-ECB4-4E07-85D7-D955444AB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B118AE-49C3-4A1C-85B7-78C700E65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49FE6-8469-4247-BDCB-654C4D8B4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94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20CBB-E9AE-41CA-B913-94B1FC0AE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65E28-9A5F-4783-95C8-0D962A09C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B12A9-493D-400A-BEBE-8335E99F8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59837-5F23-414C-83B0-8ABA5142C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B02029-CD9A-4E06-9C29-9841BE9A2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BB503-6FEE-4F73-9E8F-58F81E64A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24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BF1AF-0D73-4DA9-AF12-8ECC1366C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069100-6E1E-4F30-B605-6B63C9EEB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CE9883-7745-4D48-B6C3-6480D5FDC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DB8D81-BD77-407C-9E15-480133F0C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F1AE90-2F13-4952-BB72-525D4FFC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C5BCBC-C3A3-42FC-9F3E-C5A639AB0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13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6ECF6B-2FD8-4D5F-B4C2-46749D679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5564D5-C4F1-4BE3-8C0B-4262B5C7C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E3D44-B3CD-4D46-BFF8-C8F9C425B6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231EC-C6C1-429A-8693-B79039C8AEE3}" type="datetimeFigureOut">
              <a:rPr lang="en-US" smtClean="0"/>
              <a:t>4/4/2023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77ABD-8E4C-4F62-BEF6-0BBDE0012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6205C-B591-4778-850F-EE6F48E44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C2458-9281-45C4-BD1D-E186D0D60F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91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5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159A08A-4559-47B6-BDD3-4830E87E9427}" type="slidenum">
              <a:rPr lang="en-US" alt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859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D4F2655-9A98-4922-AF6F-03D4A2BAEF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690881"/>
              </p:ext>
            </p:extLst>
          </p:nvPr>
        </p:nvGraphicFramePr>
        <p:xfrm>
          <a:off x="614150" y="332096"/>
          <a:ext cx="11382232" cy="608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3946">
                  <a:extLst>
                    <a:ext uri="{9D8B030D-6E8A-4147-A177-3AD203B41FA5}">
                      <a16:colId xmlns:a16="http://schemas.microsoft.com/office/drawing/2014/main" val="2252544332"/>
                    </a:ext>
                  </a:extLst>
                </a:gridCol>
                <a:gridCol w="5568286">
                  <a:extLst>
                    <a:ext uri="{9D8B030D-6E8A-4147-A177-3AD203B41FA5}">
                      <a16:colId xmlns:a16="http://schemas.microsoft.com/office/drawing/2014/main" val="80318616"/>
                    </a:ext>
                  </a:extLst>
                </a:gridCol>
              </a:tblGrid>
              <a:tr h="722016"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Step in Problem-Solving Sequence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 to 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994438"/>
                  </a:ext>
                </a:extLst>
              </a:tr>
              <a:tr h="676228"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Organization Meeting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 A and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082158"/>
                  </a:ext>
                </a:extLst>
              </a:tr>
              <a:tr h="676228"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Team Planning Meeting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(Appreciative Inquiry)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Forms B and 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529079"/>
                  </a:ext>
                </a:extLst>
              </a:tr>
              <a:tr h="676228"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Parent and Student Interviews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(Appreciative Inquiry)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Forms D and 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031327"/>
                  </a:ext>
                </a:extLst>
              </a:tr>
              <a:tr h="676228"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Initial Coaching Session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(Appreciative Inquiry)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Forms F and 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786476"/>
                  </a:ext>
                </a:extLst>
              </a:tr>
              <a:tr h="676228"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 Five Why Coaching Session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Forms H, I and 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226529"/>
                  </a:ext>
                </a:extLst>
              </a:tr>
              <a:tr h="691757"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 Student Support Meeting Summary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 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935378"/>
                  </a:ext>
                </a:extLst>
              </a:tr>
              <a:tr h="676228"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 Student Support Team Review Summary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 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295593"/>
                  </a:ext>
                </a:extLst>
              </a:tr>
              <a:tr h="609057"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 Overviews of the process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Forms P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46256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2F7DB94-42D1-76AB-6071-E8E7CC8DD738}"/>
              </a:ext>
            </a:extLst>
          </p:cNvPr>
          <p:cNvSpPr txBox="1"/>
          <p:nvPr/>
        </p:nvSpPr>
        <p:spPr>
          <a:xfrm>
            <a:off x="8217801" y="6477491"/>
            <a:ext cx="3850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Searle Enterprises Inc.  Copyright,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419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496F57-62D7-4CB3-AD7B-F259613F4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455" y="415453"/>
            <a:ext cx="10515600" cy="52715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2200" b="1" dirty="0"/>
              <a:t>Problem-solving Process Flowchart</a:t>
            </a:r>
            <a:br>
              <a:rPr lang="en-US" b="1" dirty="0"/>
            </a:br>
            <a:r>
              <a:rPr lang="en-US" b="1" dirty="0"/>
              <a:t> </a:t>
            </a:r>
            <a:r>
              <a:rPr lang="en-US" sz="2200" b="1" i="1" dirty="0"/>
              <a:t>Team: Tier 1</a:t>
            </a:r>
            <a:r>
              <a:rPr lang="en-US" sz="3600" b="1" i="1" dirty="0"/>
              <a:t>                                        </a:t>
            </a:r>
            <a:r>
              <a:rPr lang="en-US" b="1" dirty="0"/>
              <a:t> </a:t>
            </a:r>
            <a:r>
              <a:rPr lang="en-US" sz="2200" b="1" i="1" dirty="0"/>
              <a:t>Individual: Tiers 2 and 3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077E8DF-8EC3-44CB-9F73-69611A367980}"/>
              </a:ext>
            </a:extLst>
          </p:cNvPr>
          <p:cNvSpPr/>
          <p:nvPr/>
        </p:nvSpPr>
        <p:spPr>
          <a:xfrm>
            <a:off x="5017226" y="3245972"/>
            <a:ext cx="1937043" cy="30226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It Works.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C31D319-335B-4B15-9BED-E32190139CAB}"/>
              </a:ext>
            </a:extLst>
          </p:cNvPr>
          <p:cNvSpPr/>
          <p:nvPr/>
        </p:nvSpPr>
        <p:spPr>
          <a:xfrm>
            <a:off x="9498413" y="3167121"/>
            <a:ext cx="1950414" cy="29735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It Doesn’t work.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0A9B7BE-459E-44E7-8F65-4AB003F726EA}"/>
              </a:ext>
            </a:extLst>
          </p:cNvPr>
          <p:cNvSpPr/>
          <p:nvPr/>
        </p:nvSpPr>
        <p:spPr>
          <a:xfrm>
            <a:off x="9097591" y="1283341"/>
            <a:ext cx="2392690" cy="127193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Teacher conducts interview with student and parents.</a:t>
            </a:r>
          </a:p>
        </p:txBody>
      </p:sp>
      <p:sp>
        <p:nvSpPr>
          <p:cNvPr id="66" name="Diamond 65">
            <a:extLst>
              <a:ext uri="{FF2B5EF4-FFF2-40B4-BE49-F238E27FC236}">
                <a16:creationId xmlns:a16="http://schemas.microsoft.com/office/drawing/2014/main" id="{3CBFCE32-48E9-42D1-9B0C-4B91D72DFA85}"/>
              </a:ext>
            </a:extLst>
          </p:cNvPr>
          <p:cNvSpPr/>
          <p:nvPr/>
        </p:nvSpPr>
        <p:spPr>
          <a:xfrm>
            <a:off x="5381672" y="4052491"/>
            <a:ext cx="1362270" cy="515959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Stop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Flowchart: Terminator 69">
            <a:extLst>
              <a:ext uri="{FF2B5EF4-FFF2-40B4-BE49-F238E27FC236}">
                <a16:creationId xmlns:a16="http://schemas.microsoft.com/office/drawing/2014/main" id="{36BE7C7E-3B53-4CD9-BBB2-4E9C1188221C}"/>
              </a:ext>
            </a:extLst>
          </p:cNvPr>
          <p:cNvSpPr/>
          <p:nvPr/>
        </p:nvSpPr>
        <p:spPr>
          <a:xfrm>
            <a:off x="747441" y="1354918"/>
            <a:ext cx="3535397" cy="1052454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Team Organization Meeting: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Identify and schedule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/>
              </a:rPr>
              <a:t>i</a:t>
            </a:r>
            <a:r>
              <a:rPr kumimoji="0" lang="en-US" sz="16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ssues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alibri" panose="020F0502020204030204"/>
              </a:rPr>
              <a:t>f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 </a:t>
            </a:r>
            <a:r>
              <a:rPr lang="en-US" sz="1600" dirty="0">
                <a:solidFill>
                  <a:schemeClr val="tx1"/>
                </a:solidFill>
                <a:latin typeface="Calibri" panose="020F0502020204030204"/>
              </a:rPr>
              <a:t>d</a:t>
            </a:r>
            <a:r>
              <a:rPr kumimoji="0" lang="en-US" sz="16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iscussion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73" name="Flowchart: Connector 72">
            <a:extLst>
              <a:ext uri="{FF2B5EF4-FFF2-40B4-BE49-F238E27FC236}">
                <a16:creationId xmlns:a16="http://schemas.microsoft.com/office/drawing/2014/main" id="{6FFB969B-DB01-42CE-9A60-F6C109F1B3C8}"/>
              </a:ext>
            </a:extLst>
          </p:cNvPr>
          <p:cNvSpPr/>
          <p:nvPr/>
        </p:nvSpPr>
        <p:spPr>
          <a:xfrm>
            <a:off x="1004071" y="2952295"/>
            <a:ext cx="3041905" cy="1706791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Team Planning Session: Use the </a:t>
            </a:r>
            <a:r>
              <a:rPr lang="en-US" sz="1600" dirty="0">
                <a:solidFill>
                  <a:schemeClr val="tx1"/>
                </a:solidFill>
                <a:latin typeface="Calibri" panose="020F0502020204030204"/>
              </a:rPr>
              <a:t>a</a:t>
            </a:r>
            <a:r>
              <a:rPr kumimoji="0" lang="en-US" sz="16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ppreciative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inquiry protocol to develop an ongoing intervention database.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8619EDBB-CBF1-4EFC-9311-B0FED8BD6620}"/>
              </a:ext>
            </a:extLst>
          </p:cNvPr>
          <p:cNvCxnSpPr>
            <a:cxnSpLocks/>
            <a:endCxn id="66" idx="0"/>
          </p:cNvCxnSpPr>
          <p:nvPr/>
        </p:nvCxnSpPr>
        <p:spPr>
          <a:xfrm>
            <a:off x="6062017" y="3559353"/>
            <a:ext cx="790" cy="493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0828400-7891-4AA9-A8DD-3A69D00DC21E}"/>
              </a:ext>
            </a:extLst>
          </p:cNvPr>
          <p:cNvCxnSpPr>
            <a:cxnSpLocks/>
          </p:cNvCxnSpPr>
          <p:nvPr/>
        </p:nvCxnSpPr>
        <p:spPr>
          <a:xfrm>
            <a:off x="4467252" y="1071904"/>
            <a:ext cx="30892" cy="57224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FE0EE67-0647-40BB-AA3C-85E02751950F}"/>
              </a:ext>
            </a:extLst>
          </p:cNvPr>
          <p:cNvCxnSpPr>
            <a:cxnSpLocks/>
          </p:cNvCxnSpPr>
          <p:nvPr/>
        </p:nvCxnSpPr>
        <p:spPr>
          <a:xfrm>
            <a:off x="11769022" y="1071904"/>
            <a:ext cx="0" cy="56930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5EAD0B81-82E4-4EA5-90BE-A6BA8031E620}"/>
              </a:ext>
            </a:extLst>
          </p:cNvPr>
          <p:cNvCxnSpPr>
            <a:cxnSpLocks/>
          </p:cNvCxnSpPr>
          <p:nvPr/>
        </p:nvCxnSpPr>
        <p:spPr>
          <a:xfrm>
            <a:off x="492203" y="1071904"/>
            <a:ext cx="22258" cy="57062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lowchart: Terminator 31">
            <a:extLst>
              <a:ext uri="{FF2B5EF4-FFF2-40B4-BE49-F238E27FC236}">
                <a16:creationId xmlns:a16="http://schemas.microsoft.com/office/drawing/2014/main" id="{D8CDDD89-8318-4B90-BE08-2B182EE64AC6}"/>
              </a:ext>
            </a:extLst>
          </p:cNvPr>
          <p:cNvSpPr/>
          <p:nvPr/>
        </p:nvSpPr>
        <p:spPr>
          <a:xfrm>
            <a:off x="1091877" y="5280921"/>
            <a:ext cx="2934145" cy="1367848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chemeClr val="tx1"/>
                </a:solidFill>
                <a:latin typeface="Calibri" panose="020F0502020204030204"/>
              </a:rPr>
              <a:t>Student Watch list: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chemeClr val="tx1"/>
                </a:solidFill>
                <a:latin typeface="Calibri" panose="020F0502020204030204"/>
              </a:rPr>
              <a:t>Identify students needing the individual coaching process. 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DD9DC45-D986-430A-9717-FF30E682066E}"/>
              </a:ext>
            </a:extLst>
          </p:cNvPr>
          <p:cNvCxnSpPr>
            <a:cxnSpLocks/>
          </p:cNvCxnSpPr>
          <p:nvPr/>
        </p:nvCxnSpPr>
        <p:spPr>
          <a:xfrm>
            <a:off x="492203" y="1071904"/>
            <a:ext cx="11286462" cy="77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7187A98-B0FA-436C-8D25-EDE9CAF2526E}"/>
              </a:ext>
            </a:extLst>
          </p:cNvPr>
          <p:cNvCxnSpPr>
            <a:cxnSpLocks/>
          </p:cNvCxnSpPr>
          <p:nvPr/>
        </p:nvCxnSpPr>
        <p:spPr>
          <a:xfrm flipV="1">
            <a:off x="508981" y="6764961"/>
            <a:ext cx="11305648" cy="294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2932410-315B-4A01-A8DC-6F0807D922DF}"/>
              </a:ext>
            </a:extLst>
          </p:cNvPr>
          <p:cNvSpPr txBox="1"/>
          <p:nvPr/>
        </p:nvSpPr>
        <p:spPr>
          <a:xfrm>
            <a:off x="10164234" y="754551"/>
            <a:ext cx="1444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Form P or 2.2</a:t>
            </a:r>
          </a:p>
        </p:txBody>
      </p:sp>
      <p:sp>
        <p:nvSpPr>
          <p:cNvPr id="5" name="Flowchart: Terminator 4">
            <a:extLst>
              <a:ext uri="{FF2B5EF4-FFF2-40B4-BE49-F238E27FC236}">
                <a16:creationId xmlns:a16="http://schemas.microsoft.com/office/drawing/2014/main" id="{B115DA0B-76A3-4938-984B-220324590552}"/>
              </a:ext>
            </a:extLst>
          </p:cNvPr>
          <p:cNvSpPr/>
          <p:nvPr/>
        </p:nvSpPr>
        <p:spPr>
          <a:xfrm>
            <a:off x="4787289" y="5078839"/>
            <a:ext cx="2892756" cy="1585213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you are implementing a 504 plan, multifaceted evaluation, or evaluation team report,  continue this process with specialists until student is successful.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2965E2D-A0A4-45F8-AC0A-9EA193AAE24E}"/>
              </a:ext>
            </a:extLst>
          </p:cNvPr>
          <p:cNvSpPr/>
          <p:nvPr/>
        </p:nvSpPr>
        <p:spPr>
          <a:xfrm>
            <a:off x="4789402" y="1272923"/>
            <a:ext cx="2392690" cy="127193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chemeClr val="tx1"/>
                </a:solidFill>
                <a:latin typeface="Calibri" panose="020F0502020204030204"/>
              </a:rPr>
              <a:t>Meet with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coach to do the appreciative </a:t>
            </a:r>
            <a:r>
              <a:rPr lang="en-US" sz="1600" dirty="0">
                <a:solidFill>
                  <a:schemeClr val="tx1"/>
                </a:solidFill>
                <a:latin typeface="Calibri" panose="020F0502020204030204"/>
              </a:rPr>
              <a:t>i</a:t>
            </a:r>
            <a:r>
              <a:rPr kumimoji="0" lang="en-US" sz="16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nquiry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process for one </a:t>
            </a:r>
            <a:r>
              <a:rPr lang="en-US" sz="1600" dirty="0">
                <a:solidFill>
                  <a:schemeClr val="tx1"/>
                </a:solidFill>
                <a:latin typeface="Calibri" panose="020F0502020204030204"/>
              </a:rPr>
              <a:t>s</a:t>
            </a:r>
            <a:r>
              <a:rPr kumimoji="0" lang="en-US" sz="16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tudent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2889EF4-6645-4907-B464-6B2E9B56DD6D}"/>
              </a:ext>
            </a:extLst>
          </p:cNvPr>
          <p:cNvCxnSpPr>
            <a:stCxn id="8" idx="3"/>
            <a:endCxn id="11" idx="1"/>
          </p:cNvCxnSpPr>
          <p:nvPr/>
        </p:nvCxnSpPr>
        <p:spPr>
          <a:xfrm>
            <a:off x="7182092" y="1908889"/>
            <a:ext cx="1915499" cy="1041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885366F-D56B-4EAC-80AB-7552891EC867}"/>
              </a:ext>
            </a:extLst>
          </p:cNvPr>
          <p:cNvSpPr/>
          <p:nvPr/>
        </p:nvSpPr>
        <p:spPr>
          <a:xfrm>
            <a:off x="9216235" y="3732146"/>
            <a:ext cx="2392690" cy="127193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Coach and teacher use five whys and the DATA goal process.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DB60808-CFB8-4665-883B-B703F2F0DA1D}"/>
              </a:ext>
            </a:extLst>
          </p:cNvPr>
          <p:cNvSpPr/>
          <p:nvPr/>
        </p:nvSpPr>
        <p:spPr>
          <a:xfrm>
            <a:off x="9216235" y="5376838"/>
            <a:ext cx="2392690" cy="127193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Repeat with a new five whys and DATA goal. Include </a:t>
            </a:r>
            <a:r>
              <a:rPr kumimoji="0" lang="en-US" sz="160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parents  and student in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action planning.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8D7CEA0-904E-4853-9D57-3DF9452D2A7B}"/>
              </a:ext>
            </a:extLst>
          </p:cNvPr>
          <p:cNvCxnSpPr>
            <a:cxnSpLocks/>
          </p:cNvCxnSpPr>
          <p:nvPr/>
        </p:nvCxnSpPr>
        <p:spPr>
          <a:xfrm>
            <a:off x="6096000" y="2883806"/>
            <a:ext cx="43505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666C3C1-53ED-431A-9C96-442F4E2AEA3A}"/>
              </a:ext>
            </a:extLst>
          </p:cNvPr>
          <p:cNvCxnSpPr>
            <a:cxnSpLocks/>
            <a:stCxn id="73" idx="4"/>
          </p:cNvCxnSpPr>
          <p:nvPr/>
        </p:nvCxnSpPr>
        <p:spPr>
          <a:xfrm>
            <a:off x="2525024" y="4659086"/>
            <a:ext cx="789" cy="594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857F42A-5795-4D1B-8BA5-942C8BA1B42B}"/>
              </a:ext>
            </a:extLst>
          </p:cNvPr>
          <p:cNvCxnSpPr>
            <a:cxnSpLocks/>
          </p:cNvCxnSpPr>
          <p:nvPr/>
        </p:nvCxnSpPr>
        <p:spPr>
          <a:xfrm>
            <a:off x="2489860" y="2435160"/>
            <a:ext cx="17942" cy="5375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0C82FBB-A2B3-4491-87B2-B0C3BAA7ECB4}"/>
              </a:ext>
            </a:extLst>
          </p:cNvPr>
          <p:cNvCxnSpPr>
            <a:cxnSpLocks/>
          </p:cNvCxnSpPr>
          <p:nvPr/>
        </p:nvCxnSpPr>
        <p:spPr>
          <a:xfrm>
            <a:off x="8155991" y="1908888"/>
            <a:ext cx="0" cy="9749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8EC2C15-31A0-44D2-8B4A-9D2A6E382369}"/>
              </a:ext>
            </a:extLst>
          </p:cNvPr>
          <p:cNvCxnSpPr>
            <a:cxnSpLocks/>
          </p:cNvCxnSpPr>
          <p:nvPr/>
        </p:nvCxnSpPr>
        <p:spPr>
          <a:xfrm flipH="1">
            <a:off x="6079624" y="2883806"/>
            <a:ext cx="6734" cy="362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862EADCF-212E-4986-BA38-D791C6DE6E92}"/>
              </a:ext>
            </a:extLst>
          </p:cNvPr>
          <p:cNvCxnSpPr>
            <a:cxnSpLocks/>
          </p:cNvCxnSpPr>
          <p:nvPr/>
        </p:nvCxnSpPr>
        <p:spPr>
          <a:xfrm flipH="1">
            <a:off x="10443197" y="2878185"/>
            <a:ext cx="3366" cy="288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3D66356-8D5D-4F74-BAA9-B7DD48011EA7}"/>
              </a:ext>
            </a:extLst>
          </p:cNvPr>
          <p:cNvCxnSpPr>
            <a:cxnSpLocks/>
            <a:endCxn id="15" idx="1"/>
          </p:cNvCxnSpPr>
          <p:nvPr/>
        </p:nvCxnSpPr>
        <p:spPr>
          <a:xfrm flipV="1">
            <a:off x="7498471" y="4368112"/>
            <a:ext cx="1717764" cy="854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7A3417A-B7E3-4C96-802C-DA01943B1B66}"/>
              </a:ext>
            </a:extLst>
          </p:cNvPr>
          <p:cNvCxnSpPr>
            <a:cxnSpLocks/>
          </p:cNvCxnSpPr>
          <p:nvPr/>
        </p:nvCxnSpPr>
        <p:spPr>
          <a:xfrm flipH="1">
            <a:off x="10160674" y="4989682"/>
            <a:ext cx="3560" cy="3984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EB18E320-BE4C-4474-9941-C2A88249A7DA}"/>
              </a:ext>
            </a:extLst>
          </p:cNvPr>
          <p:cNvCxnSpPr>
            <a:cxnSpLocks/>
          </p:cNvCxnSpPr>
          <p:nvPr/>
        </p:nvCxnSpPr>
        <p:spPr>
          <a:xfrm flipH="1">
            <a:off x="7697628" y="5960423"/>
            <a:ext cx="15186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DE62632D-66B7-45E2-94E8-54E7ED929771}"/>
              </a:ext>
            </a:extLst>
          </p:cNvPr>
          <p:cNvCxnSpPr>
            <a:cxnSpLocks/>
          </p:cNvCxnSpPr>
          <p:nvPr/>
        </p:nvCxnSpPr>
        <p:spPr>
          <a:xfrm flipV="1">
            <a:off x="10636398" y="5024532"/>
            <a:ext cx="0" cy="352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D5F2C1F3-1AEA-4A63-A93B-93834B010DA2}"/>
              </a:ext>
            </a:extLst>
          </p:cNvPr>
          <p:cNvCxnSpPr>
            <a:cxnSpLocks/>
          </p:cNvCxnSpPr>
          <p:nvPr/>
        </p:nvCxnSpPr>
        <p:spPr>
          <a:xfrm flipH="1">
            <a:off x="10432157" y="3471716"/>
            <a:ext cx="3366" cy="288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689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604" y="111580"/>
            <a:ext cx="11812554" cy="628412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chemeClr val="bg1"/>
                </a:solidFill>
              </a:rPr>
              <a:t>Process Observer Checklist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81800" y="60960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346757"/>
              </p:ext>
            </p:extLst>
          </p:nvPr>
        </p:nvGraphicFramePr>
        <p:xfrm>
          <a:off x="214604" y="739992"/>
          <a:ext cx="11812555" cy="6026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0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2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34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First Coaching Conversation (Appreciative Inquiry)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q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Coach established and maintained a positive tone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q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The coach framed the concern as a missing skill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q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The coach listened to the story and paraphrased to clarify and move the conversation forward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q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Coach helped the teacher(s) design an action plan by building upon stories of what has worked before</a:t>
                      </a:r>
                    </a:p>
                    <a:p>
                      <a:pPr marL="28575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q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Coach helped the teacher set the DATA goal and got a commitment of where to start immediately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Look Fors for 5 whys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coach kept the conversation positive and within the circle of influence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coach paraphrased and based questions on the last answer the teacher gave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coach avoided coming up with solutions until the missing skill was identified (refer to strength charts).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Questions helped the teacher see the problem through the lens of what is going on </a:t>
                      </a:r>
                      <a:r>
                        <a:rPr kumimoji="0" lang="en-US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inside the student’s head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26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Look Fors for DATA goal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“Do Differently” statement focuses on teaching the student a new skill (see strength charts)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“Achieve” reflects the change the teacher wants to see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timeframe falls within 3-6 weeks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“Assessed by” measures specific growth from baseline data to a new learning target by measuring small steps</a:t>
                      </a:r>
                    </a:p>
                    <a:p>
                      <a:endParaRPr lang="en-US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Action Plan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Activities moved the student closer to the DATA goal.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Strategies promoted independence for the student (balance of accommodations and interventions)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was a balance among activities the teacher and parents will do and what the students will do for themselves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Parent strategies apply to home life rather than academic homework and emphasize the skills listed in the DATA goal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1B2FA6D2-6C08-40A8-9E2A-0DD7B2B580C0}"/>
              </a:ext>
            </a:extLst>
          </p:cNvPr>
          <p:cNvSpPr/>
          <p:nvPr/>
        </p:nvSpPr>
        <p:spPr>
          <a:xfrm>
            <a:off x="10853340" y="111580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Form Q)</a:t>
            </a:r>
          </a:p>
        </p:txBody>
      </p:sp>
    </p:spTree>
    <p:extLst>
      <p:ext uri="{BB962C8B-B14F-4D97-AF65-F5344CB8AC3E}">
        <p14:creationId xmlns:p14="http://schemas.microsoft.com/office/powerpoint/2010/main" val="291335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38642</TotalTime>
  <Words>516</Words>
  <Application>Microsoft Office PowerPoint</Application>
  <PresentationFormat>Widescreen</PresentationFormat>
  <Paragraphs>58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Trebuchet MS</vt:lpstr>
      <vt:lpstr>Wingdings</vt:lpstr>
      <vt:lpstr>Office Theme</vt:lpstr>
      <vt:lpstr>2_Default Design</vt:lpstr>
      <vt:lpstr>PowerPoint Presentation</vt:lpstr>
      <vt:lpstr>Problem-solving Process Flowchart  Team: Tier 1                                         Individual: Tiers 2 and 3</vt:lpstr>
      <vt:lpstr>Process Observer Checklist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searle</dc:creator>
  <cp:lastModifiedBy>David Ries</cp:lastModifiedBy>
  <cp:revision>139</cp:revision>
  <dcterms:created xsi:type="dcterms:W3CDTF">2019-03-07T01:32:44Z</dcterms:created>
  <dcterms:modified xsi:type="dcterms:W3CDTF">2023-04-04T16:10:14Z</dcterms:modified>
</cp:coreProperties>
</file>