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69" r:id="rId2"/>
    <p:sldId id="14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7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CC58-220D-4C5D-95BF-686E52AAD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85978-F1DB-4700-BA3F-388853F95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9D2F-4411-4DBE-8F32-741C2B35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D67CC-980B-4463-B663-AE6143415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E10A0-3CAD-4FE2-A7A7-10F679D4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0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06D7-E834-46C0-85AD-6BE1C8B98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9A6F6-E094-41B7-B4C4-AF7A0E45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2BED7-98F7-4CA7-9033-DA5B11C5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5184F-8CA7-4F75-A410-F36DF88D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58BE-CA76-4596-B1BB-2C34BAF4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9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10CFC0-4774-4B88-991A-32667923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C946-58DF-4299-BF5A-DBA6FA794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89E57-5829-4F23-B4EB-5E5E3BD1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62DB-8998-4E7B-A66B-79ED9988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94F9-44E3-4453-AC95-643330FD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2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1484-8421-4D2F-9AFA-6284A3A6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5181-5CF2-4159-B8AE-EDA1D9CD9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A1FA-A31A-41B8-B9CB-738FAE14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94CD-0B5F-4E92-8161-1001D607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C6DE4-A7AB-497C-BAC3-F57445DE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46DF-E9A7-40A7-BE99-28FCBD1E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8E5E1-F5A1-4625-B196-688434E0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19F3A-B001-46B7-A359-DAFB3078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B4D8-980F-4AAA-B649-898C0765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106FA-4B11-4865-9D04-BC71BC0C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5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9167-2DD9-4807-A537-7399314B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CD7A-BDF4-4B00-82BE-48842AC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F5676-F5C5-4711-A7B8-8481454E7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792A9-1EBF-404B-BF4E-114A5734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13628-BFF2-48A6-8730-951243A5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32114-16EB-409E-B16C-0CDF9F06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3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C5F85-62B6-4947-97EB-5043B36E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80C2B-EB82-4C9C-BC5D-612497FD0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A4EFF-0897-444C-BA98-20E1D4561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A4FCA-109A-4533-814F-2E13D3E39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EF3BFF-138E-4E44-9AB8-1CC67C6D1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D2D3F-E043-4575-A7E7-D3E151BC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71710-B54F-44F6-902A-8E267460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A0ED30-401D-4D16-9FCE-8A5D4ADD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9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7439F-B851-45BA-91B1-7C915857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588C5-571A-49E8-9F76-8223A2C1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4818-F929-43ED-9212-C733AF02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C082A-651E-421E-9E69-E1623149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E200A-ECB4-4E07-85D7-D955444A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118AE-49C3-4A1C-85B7-78C700E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49FE6-8469-4247-BDCB-654C4D8B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4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0CBB-E9AE-41CA-B913-94B1FC0A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5E28-9A5F-4783-95C8-0D962A09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B12A9-493D-400A-BEBE-8335E99F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59837-5F23-414C-83B0-8ABA5142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02029-CD9A-4E06-9C29-9841BE9A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BB503-6FEE-4F73-9E8F-58F81E64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4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F1AF-0D73-4DA9-AF12-8ECC1366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69100-6E1E-4F30-B605-6B63C9EEB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E9883-7745-4D48-B6C3-6480D5FDC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B8D81-BD77-407C-9E15-480133F0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1AE90-2F13-4952-BB72-525D4FFC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5BCBC-C3A3-42FC-9F3E-C5A639AB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3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ECF6B-2FD8-4D5F-B4C2-46749D67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564D5-C4F1-4BE3-8C0B-4262B5C7C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3D44-B3CD-4D46-BFF8-C8F9C425B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77ABD-8E4C-4F62-BEF6-0BBDE0012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205C-B591-4778-850F-EE6F48E44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F29D0E-CD1B-4C09-A668-A57A9F4B2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659600"/>
              </p:ext>
            </p:extLst>
          </p:nvPr>
        </p:nvGraphicFramePr>
        <p:xfrm>
          <a:off x="679172" y="139117"/>
          <a:ext cx="10909853" cy="6627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920">
                  <a:extLst>
                    <a:ext uri="{9D8B030D-6E8A-4147-A177-3AD203B41FA5}">
                      <a16:colId xmlns:a16="http://schemas.microsoft.com/office/drawing/2014/main" val="2856280197"/>
                    </a:ext>
                  </a:extLst>
                </a:gridCol>
                <a:gridCol w="7686933">
                  <a:extLst>
                    <a:ext uri="{9D8B030D-6E8A-4147-A177-3AD203B41FA5}">
                      <a16:colId xmlns:a16="http://schemas.microsoft.com/office/drawing/2014/main" val="3700864585"/>
                    </a:ext>
                  </a:extLst>
                </a:gridCol>
              </a:tblGrid>
              <a:tr h="38945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Student Interview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Interviewer:                              Student:                               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499941"/>
                  </a:ext>
                </a:extLst>
              </a:tr>
              <a:tr h="38945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FF0000"/>
                          </a:solidFill>
                        </a:rPr>
                        <a:t>Get to know the student’s strengths and thoughts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8964330"/>
                  </a:ext>
                </a:extLst>
              </a:tr>
              <a:tr h="66621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Connect: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Tell me something you’ve done that you are very proud of.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801504"/>
                  </a:ext>
                </a:extLst>
              </a:tr>
              <a:tr h="86426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Story: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Think of a time when you had to do something very hard, and you were successful.  What is special about you that helped you do that?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242173"/>
                  </a:ext>
                </a:extLst>
              </a:tr>
              <a:tr h="62256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Reflect: </a:t>
                      </a:r>
                      <a:r>
                        <a:rPr lang="en-US" sz="1600" dirty="0"/>
                        <a:t>What things do teachers do that make it easier for you learn?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479363"/>
                  </a:ext>
                </a:extLst>
              </a:tr>
              <a:tr h="86426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Imagine: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If you got the best student award this year what would it be? (Reference a strength chart here and identify existing strengths and which skill to improve)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Strengths the student identifies from the chart    What they want to get better 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9261"/>
                  </a:ext>
                </a:extLst>
              </a:tr>
              <a:tr h="1085355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Design: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What could we do together to make the award happen?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081075"/>
                  </a:ext>
                </a:extLst>
              </a:tr>
              <a:tr h="60818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Commit: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What will we both do to start this plan?  Small step.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When should we meet again?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4531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15D2E51-7AC6-469E-AB99-E98EE4AAF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28712"/>
              </p:ext>
            </p:extLst>
          </p:nvPr>
        </p:nvGraphicFramePr>
        <p:xfrm>
          <a:off x="3902091" y="4576665"/>
          <a:ext cx="7686933" cy="220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2311">
                  <a:extLst>
                    <a:ext uri="{9D8B030D-6E8A-4147-A177-3AD203B41FA5}">
                      <a16:colId xmlns:a16="http://schemas.microsoft.com/office/drawing/2014/main" val="898104221"/>
                    </a:ext>
                  </a:extLst>
                </a:gridCol>
                <a:gridCol w="2562311">
                  <a:extLst>
                    <a:ext uri="{9D8B030D-6E8A-4147-A177-3AD203B41FA5}">
                      <a16:colId xmlns:a16="http://schemas.microsoft.com/office/drawing/2014/main" val="1982501548"/>
                    </a:ext>
                  </a:extLst>
                </a:gridCol>
                <a:gridCol w="2562311">
                  <a:extLst>
                    <a:ext uri="{9D8B030D-6E8A-4147-A177-3AD203B41FA5}">
                      <a16:colId xmlns:a16="http://schemas.microsoft.com/office/drawing/2014/main" val="3313574688"/>
                    </a:ext>
                  </a:extLst>
                </a:gridCol>
              </a:tblGrid>
              <a:tr h="2201392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What would you like me to do to support you?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Tomorrow the teacher will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What would you like your parents to do to help?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What could you do?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Tomorrow I will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44620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386D8E-F889-488D-B8F5-95BEAE756C37}"/>
              </a:ext>
            </a:extLst>
          </p:cNvPr>
          <p:cNvCxnSpPr>
            <a:cxnSpLocks/>
          </p:cNvCxnSpPr>
          <p:nvPr/>
        </p:nvCxnSpPr>
        <p:spPr>
          <a:xfrm>
            <a:off x="7450493" y="3275045"/>
            <a:ext cx="0" cy="13016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FCE5622-68A8-4F1F-AC06-EB8B5C9BF7B6}"/>
              </a:ext>
            </a:extLst>
          </p:cNvPr>
          <p:cNvSpPr/>
          <p:nvPr/>
        </p:nvSpPr>
        <p:spPr>
          <a:xfrm>
            <a:off x="10749948" y="114967"/>
            <a:ext cx="879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Form 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4D0F1-F030-9287-0E02-052D6E6393B3}"/>
              </a:ext>
            </a:extLst>
          </p:cNvPr>
          <p:cNvSpPr txBox="1"/>
          <p:nvPr/>
        </p:nvSpPr>
        <p:spPr>
          <a:xfrm>
            <a:off x="679171" y="6527078"/>
            <a:ext cx="242566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Searle Enterprises Inc.  Copyright,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1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F29D0E-CD1B-4C09-A668-A57A9F4B2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408762"/>
              </p:ext>
            </p:extLst>
          </p:nvPr>
        </p:nvGraphicFramePr>
        <p:xfrm>
          <a:off x="615820" y="177799"/>
          <a:ext cx="11052719" cy="640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033">
                  <a:extLst>
                    <a:ext uri="{9D8B030D-6E8A-4147-A177-3AD203B41FA5}">
                      <a16:colId xmlns:a16="http://schemas.microsoft.com/office/drawing/2014/main" val="2856280197"/>
                    </a:ext>
                  </a:extLst>
                </a:gridCol>
                <a:gridCol w="7735686">
                  <a:extLst>
                    <a:ext uri="{9D8B030D-6E8A-4147-A177-3AD203B41FA5}">
                      <a16:colId xmlns:a16="http://schemas.microsoft.com/office/drawing/2014/main" val="3700864585"/>
                    </a:ext>
                  </a:extLst>
                </a:gridCol>
              </a:tblGrid>
              <a:tr h="38945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Parent Interview 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Parent’s Names:                                         Student:                                   Grade: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499941"/>
                  </a:ext>
                </a:extLst>
              </a:tr>
              <a:tr h="38945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To get to know the student better through the parent’s eyes.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590632"/>
                  </a:ext>
                </a:extLst>
              </a:tr>
              <a:tr h="77878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Connect: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Tell me something your child accomplished that you are very proud of.  What strengths made that happen?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801504"/>
                  </a:ext>
                </a:extLst>
              </a:tr>
              <a:tr h="49102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Story: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Think of a time when your child was frustrated but worked through it.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479363"/>
                  </a:ext>
                </a:extLst>
              </a:tr>
              <a:tr h="980647">
                <a:tc>
                  <a:txBody>
                    <a:bodyPr/>
                    <a:lstStyle/>
                    <a:p>
                      <a:r>
                        <a:rPr lang="en-US" sz="1400" b="1" dirty="0"/>
                        <a:t>Support: </a:t>
                      </a:r>
                      <a:r>
                        <a:rPr lang="en-US" sz="1400" dirty="0"/>
                        <a:t>What are things you currently do to support learning &amp; positive behavior for your child?  </a:t>
                      </a:r>
                    </a:p>
                    <a:p>
                      <a:r>
                        <a:rPr lang="en-US" sz="1400" dirty="0"/>
                        <a:t>What actions cause frustration?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5642816"/>
                  </a:ext>
                </a:extLst>
              </a:tr>
              <a:tr h="88495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Imagine: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If this were the best school year ever, what strengths are in place and what one change would make that happen for your child?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Would your child agree with this?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Strengths in place (Use appropriate strength chart)   What skill would you select to work on?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9261"/>
                  </a:ext>
                </a:extLst>
              </a:tr>
              <a:tr h="6081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Design: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things can we do together to make that kind of school year happen for your child?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081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Commit: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What small step can we start with tomorrow? 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45313"/>
                  </a:ext>
                </a:extLst>
              </a:tr>
              <a:tr h="60818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Communicate: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would be the best way for us to stay on the same page?  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When can we talk again?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08605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F869AD-FB2C-467C-AF8C-B8C572339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60482"/>
              </p:ext>
            </p:extLst>
          </p:nvPr>
        </p:nvGraphicFramePr>
        <p:xfrm>
          <a:off x="3921453" y="4599294"/>
          <a:ext cx="773342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653">
                  <a:extLst>
                    <a:ext uri="{9D8B030D-6E8A-4147-A177-3AD203B41FA5}">
                      <a16:colId xmlns:a16="http://schemas.microsoft.com/office/drawing/2014/main" val="115811521"/>
                    </a:ext>
                  </a:extLst>
                </a:gridCol>
                <a:gridCol w="2656388">
                  <a:extLst>
                    <a:ext uri="{9D8B030D-6E8A-4147-A177-3AD203B41FA5}">
                      <a16:colId xmlns:a16="http://schemas.microsoft.com/office/drawing/2014/main" val="1236771901"/>
                    </a:ext>
                  </a:extLst>
                </a:gridCol>
                <a:gridCol w="2656388">
                  <a:extLst>
                    <a:ext uri="{9D8B030D-6E8A-4147-A177-3AD203B41FA5}">
                      <a16:colId xmlns:a16="http://schemas.microsoft.com/office/drawing/2014/main" val="2167610502"/>
                    </a:ext>
                  </a:extLst>
                </a:gridCol>
              </a:tblGrid>
              <a:tr h="1233401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What the parent could 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What the teacher could 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What the child could do</a:t>
                      </a: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62373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7C04DB0-F385-4710-96ED-EBD9144F2B8B}"/>
              </a:ext>
            </a:extLst>
          </p:cNvPr>
          <p:cNvSpPr/>
          <p:nvPr/>
        </p:nvSpPr>
        <p:spPr>
          <a:xfrm>
            <a:off x="10787785" y="123763"/>
            <a:ext cx="845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Form E</a:t>
            </a:r>
            <a:endParaRPr lang="en-US" b="1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0AEF006-F85C-4F9B-B495-9F7AC4207723}"/>
              </a:ext>
            </a:extLst>
          </p:cNvPr>
          <p:cNvCxnSpPr>
            <a:cxnSpLocks/>
          </p:cNvCxnSpPr>
          <p:nvPr/>
        </p:nvCxnSpPr>
        <p:spPr>
          <a:xfrm>
            <a:off x="7729182" y="3433082"/>
            <a:ext cx="0" cy="11611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98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38292</TotalTime>
  <Words>410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searle</dc:creator>
  <cp:lastModifiedBy>David Ries</cp:lastModifiedBy>
  <cp:revision>128</cp:revision>
  <dcterms:created xsi:type="dcterms:W3CDTF">2019-03-07T01:32:44Z</dcterms:created>
  <dcterms:modified xsi:type="dcterms:W3CDTF">2023-04-04T16:17:23Z</dcterms:modified>
</cp:coreProperties>
</file>