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586" r:id="rId2"/>
    <p:sldId id="1850" r:id="rId3"/>
    <p:sldId id="151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7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CC58-220D-4C5D-95BF-686E52AAD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85978-F1DB-4700-BA3F-388853F95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9D2F-4411-4DBE-8F32-741C2B35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D67CC-980B-4463-B663-AE6143415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E10A0-3CAD-4FE2-A7A7-10F679D4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0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06D7-E834-46C0-85AD-6BE1C8B98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9A6F6-E094-41B7-B4C4-AF7A0E45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2BED7-98F7-4CA7-9033-DA5B11C5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5184F-8CA7-4F75-A410-F36DF88D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58BE-CA76-4596-B1BB-2C34BAF4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9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10CFC0-4774-4B88-991A-32667923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C946-58DF-4299-BF5A-DBA6FA794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89E57-5829-4F23-B4EB-5E5E3BD1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62DB-8998-4E7B-A66B-79ED9988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94F9-44E3-4453-AC95-643330FD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2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1484-8421-4D2F-9AFA-6284A3A6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5181-5CF2-4159-B8AE-EDA1D9CD9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A1FA-A31A-41B8-B9CB-738FAE14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94CD-0B5F-4E92-8161-1001D607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C6DE4-A7AB-497C-BAC3-F57445DE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46DF-E9A7-40A7-BE99-28FCBD1E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8E5E1-F5A1-4625-B196-688434E0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19F3A-B001-46B7-A359-DAFB3078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B4D8-980F-4AAA-B649-898C0765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106FA-4B11-4865-9D04-BC71BC0C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5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9167-2DD9-4807-A537-7399314B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CD7A-BDF4-4B00-82BE-48842AC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F5676-F5C5-4711-A7B8-8481454E7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792A9-1EBF-404B-BF4E-114A5734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13628-BFF2-48A6-8730-951243A5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32114-16EB-409E-B16C-0CDF9F06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3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C5F85-62B6-4947-97EB-5043B36E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80C2B-EB82-4C9C-BC5D-612497FD0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A4EFF-0897-444C-BA98-20E1D4561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A4FCA-109A-4533-814F-2E13D3E39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EF3BFF-138E-4E44-9AB8-1CC67C6D1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D2D3F-E043-4575-A7E7-D3E151BC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71710-B54F-44F6-902A-8E267460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A0ED30-401D-4D16-9FCE-8A5D4ADD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9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7439F-B851-45BA-91B1-7C915857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588C5-571A-49E8-9F76-8223A2C1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4818-F929-43ED-9212-C733AF02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C082A-651E-421E-9E69-E1623149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E200A-ECB4-4E07-85D7-D955444A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118AE-49C3-4A1C-85B7-78C700E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49FE6-8469-4247-BDCB-654C4D8B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4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0CBB-E9AE-41CA-B913-94B1FC0A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5E28-9A5F-4783-95C8-0D962A09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B12A9-493D-400A-BEBE-8335E99F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59837-5F23-414C-83B0-8ABA5142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02029-CD9A-4E06-9C29-9841BE9A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BB503-6FEE-4F73-9E8F-58F81E64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4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F1AF-0D73-4DA9-AF12-8ECC1366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69100-6E1E-4F30-B605-6B63C9EEB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E9883-7745-4D48-B6C3-6480D5FDC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B8D81-BD77-407C-9E15-480133F0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1AE90-2F13-4952-BB72-525D4FFC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5BCBC-C3A3-42FC-9F3E-C5A639AB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3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ECF6B-2FD8-4D5F-B4C2-46749D67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564D5-C4F1-4BE3-8C0B-4262B5C7C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3D44-B3CD-4D46-BFF8-C8F9C425B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77ABD-8E4C-4F62-BEF6-0BBDE0012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205C-B591-4778-850F-EE6F48E44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EE6EBD-814C-4071-BD2F-EB306645A38D}"/>
              </a:ext>
            </a:extLst>
          </p:cNvPr>
          <p:cNvGraphicFramePr>
            <a:graphicFrameLocks noGrp="1"/>
          </p:cNvGraphicFramePr>
          <p:nvPr/>
        </p:nvGraphicFramePr>
        <p:xfrm>
          <a:off x="269009" y="1059305"/>
          <a:ext cx="527884" cy="556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84">
                  <a:extLst>
                    <a:ext uri="{9D8B030D-6E8A-4147-A177-3AD203B41FA5}">
                      <a16:colId xmlns:a16="http://schemas.microsoft.com/office/drawing/2014/main" val="4274058140"/>
                    </a:ext>
                  </a:extLst>
                </a:gridCol>
              </a:tblGrid>
              <a:tr h="779577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 min.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63740"/>
                  </a:ext>
                </a:extLst>
              </a:tr>
              <a:tr h="112046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 min.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089930"/>
                  </a:ext>
                </a:extLst>
              </a:tr>
              <a:tr h="36675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 min.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335470"/>
                  </a:ext>
                </a:extLst>
              </a:tr>
            </a:tbl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F29D0E-CD1B-4C09-A668-A57A9F4B2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215462"/>
              </p:ext>
            </p:extLst>
          </p:nvPr>
        </p:nvGraphicFramePr>
        <p:xfrm>
          <a:off x="824883" y="172617"/>
          <a:ext cx="10875711" cy="659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739">
                  <a:extLst>
                    <a:ext uri="{9D8B030D-6E8A-4147-A177-3AD203B41FA5}">
                      <a16:colId xmlns:a16="http://schemas.microsoft.com/office/drawing/2014/main" val="2856280197"/>
                    </a:ext>
                  </a:extLst>
                </a:gridCol>
                <a:gridCol w="7899972">
                  <a:extLst>
                    <a:ext uri="{9D8B030D-6E8A-4147-A177-3AD203B41FA5}">
                      <a16:colId xmlns:a16="http://schemas.microsoft.com/office/drawing/2014/main" val="3700864585"/>
                    </a:ext>
                  </a:extLst>
                </a:gridCol>
              </a:tblGrid>
              <a:tr h="32883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Team Planning Meeting Page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499941"/>
                  </a:ext>
                </a:extLst>
              </a:tr>
              <a:tr h="56607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Build capacity of the team to provide classroom learning opportunities for groups of struggling students.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921011"/>
                  </a:ext>
                </a:extLst>
              </a:tr>
              <a:tr h="74483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Connect: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What do you appreciate about this team?  What do you like best about being a teacher?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This starts the conversation on a positive note.  (Examples of other questions: Your best accomplishment this week; Who inspired you to become a teacher; What would you like to be known for; Your funniest school experience; Your favorite book, movie, place to visit… )      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801504"/>
                  </a:ext>
                </a:extLst>
              </a:tr>
              <a:tr h="1122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Focus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: What outcome would be most beneficial for these students?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Concern:                                                                   Meeting focus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(This is set during the organization meeting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                and reviewed here to focus the stories)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769489"/>
                  </a:ext>
                </a:extLst>
              </a:tr>
              <a:tr h="3655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Stories: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Ask the teachers to describe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a time when they helped struggling students become successful at this skill.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 very specific about: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1. What did the student 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 What you did that helped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 What the parents did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4. What the other students did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Team’s specific success stories                How does this strategy change student thinking?   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(May help to refer to charts)            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6577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48E0589-37A1-4A62-93B7-7CDC2126081E}"/>
              </a:ext>
            </a:extLst>
          </p:cNvPr>
          <p:cNvCxnSpPr>
            <a:cxnSpLocks/>
          </p:cNvCxnSpPr>
          <p:nvPr/>
        </p:nvCxnSpPr>
        <p:spPr>
          <a:xfrm>
            <a:off x="7042021" y="1856792"/>
            <a:ext cx="65315" cy="49122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3FB6D3-7261-46B1-9943-4F15DA9C504E}"/>
              </a:ext>
            </a:extLst>
          </p:cNvPr>
          <p:cNvCxnSpPr/>
          <p:nvPr/>
        </p:nvCxnSpPr>
        <p:spPr>
          <a:xfrm>
            <a:off x="3634273" y="5668347"/>
            <a:ext cx="125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483600A-6BC8-4984-8007-71CCF5E173C7}"/>
              </a:ext>
            </a:extLst>
          </p:cNvPr>
          <p:cNvSpPr/>
          <p:nvPr/>
        </p:nvSpPr>
        <p:spPr>
          <a:xfrm>
            <a:off x="10710601" y="123763"/>
            <a:ext cx="863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Form 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825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F29D0E-CD1B-4C09-A668-A57A9F4B2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278644"/>
              </p:ext>
            </p:extLst>
          </p:nvPr>
        </p:nvGraphicFramePr>
        <p:xfrm>
          <a:off x="709127" y="98280"/>
          <a:ext cx="11043895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142">
                  <a:extLst>
                    <a:ext uri="{9D8B030D-6E8A-4147-A177-3AD203B41FA5}">
                      <a16:colId xmlns:a16="http://schemas.microsoft.com/office/drawing/2014/main" val="2856280197"/>
                    </a:ext>
                  </a:extLst>
                </a:gridCol>
                <a:gridCol w="8104753">
                  <a:extLst>
                    <a:ext uri="{9D8B030D-6E8A-4147-A177-3AD203B41FA5}">
                      <a16:colId xmlns:a16="http://schemas.microsoft.com/office/drawing/2014/main" val="3700864585"/>
                    </a:ext>
                  </a:extLst>
                </a:gridCol>
              </a:tblGrid>
              <a:tr h="32540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Team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</a:rPr>
                        <a:t>Planning Meeting Page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499941"/>
                  </a:ext>
                </a:extLst>
              </a:tr>
              <a:tr h="32540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DATA Goal: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If we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apply what we know to this situation, what could happen in 4 weeks?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: If we teach students to ____________________________________________________ 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Achieve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: We will see this outcome: _________________________________________________</a:t>
                      </a:r>
                    </a:p>
                    <a:p>
                      <a:pPr marL="0" indent="0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Time: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 _____weeks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Assessment of growth: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They will improve by ____________________________percent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9489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Design: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What ideas from the story are the best fit for this group of students?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Action plan for the next 4 weeks.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9261"/>
                  </a:ext>
                </a:extLst>
              </a:tr>
              <a:tr h="67953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Commit: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What small step will each teacher act on tomorrow to move the plan forward?  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What will each person do to support the group?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How will each teacher monitor student growth?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Report back in 4 weeks: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08107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EE6EBD-814C-4071-BD2F-EB306645A38D}"/>
              </a:ext>
            </a:extLst>
          </p:cNvPr>
          <p:cNvGraphicFramePr>
            <a:graphicFrameLocks noGrp="1"/>
          </p:cNvGraphicFramePr>
          <p:nvPr/>
        </p:nvGraphicFramePr>
        <p:xfrm>
          <a:off x="22117" y="474951"/>
          <a:ext cx="639416" cy="6196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416">
                  <a:extLst>
                    <a:ext uri="{9D8B030D-6E8A-4147-A177-3AD203B41FA5}">
                      <a16:colId xmlns:a16="http://schemas.microsoft.com/office/drawing/2014/main" val="4274058140"/>
                    </a:ext>
                  </a:extLst>
                </a:gridCol>
              </a:tblGrid>
              <a:tr h="1647761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 min.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63740"/>
                  </a:ext>
                </a:extLst>
              </a:tr>
              <a:tr h="1805474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 min.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49463"/>
                  </a:ext>
                </a:extLst>
              </a:tr>
              <a:tr h="173668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 min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4694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82FC45-CCA6-4C2A-A986-54757984884D}"/>
              </a:ext>
            </a:extLst>
          </p:cNvPr>
          <p:cNvGraphicFramePr>
            <a:graphicFrameLocks noGrp="1"/>
          </p:cNvGraphicFramePr>
          <p:nvPr/>
        </p:nvGraphicFramePr>
        <p:xfrm>
          <a:off x="3634273" y="4261292"/>
          <a:ext cx="8118749" cy="2410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614">
                  <a:extLst>
                    <a:ext uri="{9D8B030D-6E8A-4147-A177-3AD203B41FA5}">
                      <a16:colId xmlns:a16="http://schemas.microsoft.com/office/drawing/2014/main" val="47047104"/>
                    </a:ext>
                  </a:extLst>
                </a:gridCol>
                <a:gridCol w="2363254">
                  <a:extLst>
                    <a:ext uri="{9D8B030D-6E8A-4147-A177-3AD203B41FA5}">
                      <a16:colId xmlns:a16="http://schemas.microsoft.com/office/drawing/2014/main" val="2485990863"/>
                    </a:ext>
                  </a:extLst>
                </a:gridCol>
                <a:gridCol w="2600448">
                  <a:extLst>
                    <a:ext uri="{9D8B030D-6E8A-4147-A177-3AD203B41FA5}">
                      <a16:colId xmlns:a16="http://schemas.microsoft.com/office/drawing/2014/main" val="1972160850"/>
                    </a:ext>
                  </a:extLst>
                </a:gridCol>
                <a:gridCol w="1839433">
                  <a:extLst>
                    <a:ext uri="{9D8B030D-6E8A-4147-A177-3AD203B41FA5}">
                      <a16:colId xmlns:a16="http://schemas.microsoft.com/office/drawing/2014/main" val="2003127577"/>
                    </a:ext>
                  </a:extLst>
                </a:gridCol>
              </a:tblGrid>
              <a:tr h="34429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Teacher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Tomorrow I will start by…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How will I support the team?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Progress 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414708"/>
                  </a:ext>
                </a:extLst>
              </a:tr>
              <a:tr h="4131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370923"/>
                  </a:ext>
                </a:extLst>
              </a:tr>
              <a:tr h="4131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009344"/>
                  </a:ext>
                </a:extLst>
              </a:tr>
              <a:tr h="4131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335228"/>
                  </a:ext>
                </a:extLst>
              </a:tr>
              <a:tr h="4131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824267"/>
                  </a:ext>
                </a:extLst>
              </a:tr>
              <a:tr h="4131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58707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81671C-1022-4F2A-9A08-036908217939}"/>
              </a:ext>
            </a:extLst>
          </p:cNvPr>
          <p:cNvGraphicFramePr>
            <a:graphicFrameLocks noGrp="1"/>
          </p:cNvGraphicFramePr>
          <p:nvPr/>
        </p:nvGraphicFramePr>
        <p:xfrm>
          <a:off x="3644125" y="2132046"/>
          <a:ext cx="8118749" cy="1782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758">
                  <a:extLst>
                    <a:ext uri="{9D8B030D-6E8A-4147-A177-3AD203B41FA5}">
                      <a16:colId xmlns:a16="http://schemas.microsoft.com/office/drawing/2014/main" val="4170163188"/>
                    </a:ext>
                  </a:extLst>
                </a:gridCol>
                <a:gridCol w="2558338">
                  <a:extLst>
                    <a:ext uri="{9D8B030D-6E8A-4147-A177-3AD203B41FA5}">
                      <a16:colId xmlns:a16="http://schemas.microsoft.com/office/drawing/2014/main" val="1535336540"/>
                    </a:ext>
                  </a:extLst>
                </a:gridCol>
                <a:gridCol w="2960653">
                  <a:extLst>
                    <a:ext uri="{9D8B030D-6E8A-4147-A177-3AD203B41FA5}">
                      <a16:colId xmlns:a16="http://schemas.microsoft.com/office/drawing/2014/main" val="3980216333"/>
                    </a:ext>
                  </a:extLst>
                </a:gridCol>
              </a:tblGrid>
              <a:tr h="178214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Ways teachers will support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Suggestions for parents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What students do for themselves</a:t>
                      </a: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982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22FD334-5DBA-4471-A5C0-F523223CA368}"/>
              </a:ext>
            </a:extLst>
          </p:cNvPr>
          <p:cNvSpPr/>
          <p:nvPr/>
        </p:nvSpPr>
        <p:spPr>
          <a:xfrm>
            <a:off x="10831554" y="56029"/>
            <a:ext cx="863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Form B</a:t>
            </a:r>
          </a:p>
        </p:txBody>
      </p:sp>
    </p:spTree>
    <p:extLst>
      <p:ext uri="{BB962C8B-B14F-4D97-AF65-F5344CB8AC3E}">
        <p14:creationId xmlns:p14="http://schemas.microsoft.com/office/powerpoint/2010/main" val="29441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D383D-8FDC-45D7-A8D1-2A179F9E8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97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Progress Monitoring Chart For Team Action Plan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8E9F61-31D0-418F-8A0D-CF46CC2B8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827159"/>
              </p:ext>
            </p:extLst>
          </p:nvPr>
        </p:nvGraphicFramePr>
        <p:xfrm>
          <a:off x="986973" y="2623111"/>
          <a:ext cx="9724564" cy="3768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113">
                  <a:extLst>
                    <a:ext uri="{9D8B030D-6E8A-4147-A177-3AD203B41FA5}">
                      <a16:colId xmlns:a16="http://schemas.microsoft.com/office/drawing/2014/main" val="1861761614"/>
                    </a:ext>
                  </a:extLst>
                </a:gridCol>
                <a:gridCol w="1113990">
                  <a:extLst>
                    <a:ext uri="{9D8B030D-6E8A-4147-A177-3AD203B41FA5}">
                      <a16:colId xmlns:a16="http://schemas.microsoft.com/office/drawing/2014/main" val="3346933041"/>
                    </a:ext>
                  </a:extLst>
                </a:gridCol>
                <a:gridCol w="1223010">
                  <a:extLst>
                    <a:ext uri="{9D8B030D-6E8A-4147-A177-3AD203B41FA5}">
                      <a16:colId xmlns:a16="http://schemas.microsoft.com/office/drawing/2014/main" val="3414111445"/>
                    </a:ext>
                  </a:extLst>
                </a:gridCol>
                <a:gridCol w="1180347">
                  <a:extLst>
                    <a:ext uri="{9D8B030D-6E8A-4147-A177-3AD203B41FA5}">
                      <a16:colId xmlns:a16="http://schemas.microsoft.com/office/drawing/2014/main" val="1726629205"/>
                    </a:ext>
                  </a:extLst>
                </a:gridCol>
                <a:gridCol w="1241963">
                  <a:extLst>
                    <a:ext uri="{9D8B030D-6E8A-4147-A177-3AD203B41FA5}">
                      <a16:colId xmlns:a16="http://schemas.microsoft.com/office/drawing/2014/main" val="398698189"/>
                    </a:ext>
                  </a:extLst>
                </a:gridCol>
                <a:gridCol w="1175607">
                  <a:extLst>
                    <a:ext uri="{9D8B030D-6E8A-4147-A177-3AD203B41FA5}">
                      <a16:colId xmlns:a16="http://schemas.microsoft.com/office/drawing/2014/main" val="2358453896"/>
                    </a:ext>
                  </a:extLst>
                </a:gridCol>
                <a:gridCol w="2071534">
                  <a:extLst>
                    <a:ext uri="{9D8B030D-6E8A-4147-A177-3AD203B41FA5}">
                      <a16:colId xmlns:a16="http://schemas.microsoft.com/office/drawing/2014/main" val="2748365579"/>
                    </a:ext>
                  </a:extLst>
                </a:gridCol>
              </a:tblGrid>
              <a:tr h="7260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Student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Baseline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growth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23954"/>
                  </a:ext>
                </a:extLst>
              </a:tr>
              <a:tr h="7605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482047"/>
                  </a:ext>
                </a:extLst>
              </a:tr>
              <a:tr h="76058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396405"/>
                  </a:ext>
                </a:extLst>
              </a:tr>
              <a:tr h="76058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455076"/>
                  </a:ext>
                </a:extLst>
              </a:tr>
              <a:tr h="76058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3621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DFE7BC-0690-4C7F-80E9-9F6088275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87948"/>
              </p:ext>
            </p:extLst>
          </p:nvPr>
        </p:nvGraphicFramePr>
        <p:xfrm>
          <a:off x="986972" y="1035697"/>
          <a:ext cx="9724564" cy="1587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2282">
                  <a:extLst>
                    <a:ext uri="{9D8B030D-6E8A-4147-A177-3AD203B41FA5}">
                      <a16:colId xmlns:a16="http://schemas.microsoft.com/office/drawing/2014/main" val="1399866580"/>
                    </a:ext>
                  </a:extLst>
                </a:gridCol>
                <a:gridCol w="4862282">
                  <a:extLst>
                    <a:ext uri="{9D8B030D-6E8A-4147-A177-3AD203B41FA5}">
                      <a16:colId xmlns:a16="http://schemas.microsoft.com/office/drawing/2014/main" val="2802530975"/>
                    </a:ext>
                  </a:extLst>
                </a:gridCol>
              </a:tblGrid>
              <a:tr h="48680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being measured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the team will collect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900696"/>
                  </a:ext>
                </a:extLst>
              </a:tr>
              <a:tr h="110060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27429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871773E-FB3B-493A-AC50-8D7C4DB4ACDA}"/>
              </a:ext>
            </a:extLst>
          </p:cNvPr>
          <p:cNvSpPr/>
          <p:nvPr/>
        </p:nvSpPr>
        <p:spPr>
          <a:xfrm>
            <a:off x="9951020" y="0"/>
            <a:ext cx="855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Form 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FDA151-0FE4-4E1C-F2E2-EB6AB6D9D56F}"/>
              </a:ext>
            </a:extLst>
          </p:cNvPr>
          <p:cNvSpPr txBox="1"/>
          <p:nvPr/>
        </p:nvSpPr>
        <p:spPr>
          <a:xfrm>
            <a:off x="8308750" y="6437360"/>
            <a:ext cx="3883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Searle Enterprises Inc.  Copyright, 2023</a:t>
            </a:r>
          </a:p>
        </p:txBody>
      </p:sp>
    </p:spTree>
    <p:extLst>
      <p:ext uri="{BB962C8B-B14F-4D97-AF65-F5344CB8AC3E}">
        <p14:creationId xmlns:p14="http://schemas.microsoft.com/office/powerpoint/2010/main" val="2682939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38295</TotalTime>
  <Words>419</Words>
  <Application>Microsoft Office PowerPoint</Application>
  <PresentationFormat>Widescreen</PresentationFormat>
  <Paragraphs>108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Progress Monitoring Chart For Team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searle</dc:creator>
  <cp:lastModifiedBy>David Ries</cp:lastModifiedBy>
  <cp:revision>128</cp:revision>
  <dcterms:created xsi:type="dcterms:W3CDTF">2019-03-07T01:32:44Z</dcterms:created>
  <dcterms:modified xsi:type="dcterms:W3CDTF">2023-04-04T16:11:08Z</dcterms:modified>
</cp:coreProperties>
</file>